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nando Santillan Jr." userId="7f7e4efb557fdef8" providerId="LiveId" clId="{E056C139-C5E2-46B6-9534-5915EAEDD254}"/>
    <pc:docChg chg="delSld">
      <pc:chgData name="Fernando Santillan Jr." userId="7f7e4efb557fdef8" providerId="LiveId" clId="{E056C139-C5E2-46B6-9534-5915EAEDD254}" dt="2026-07-02T17:34:03.682" v="2" actId="2696"/>
      <pc:docMkLst>
        <pc:docMk/>
      </pc:docMkLst>
      <pc:sldChg chg="del">
        <pc:chgData name="Fernando Santillan Jr." userId="7f7e4efb557fdef8" providerId="LiveId" clId="{E056C139-C5E2-46B6-9534-5915EAEDD254}" dt="2026-07-02T17:33:44.682" v="0" actId="2696"/>
        <pc:sldMkLst>
          <pc:docMk/>
          <pc:sldMk cId="0" sldId="264"/>
        </pc:sldMkLst>
      </pc:sldChg>
      <pc:sldChg chg="del">
        <pc:chgData name="Fernando Santillan Jr." userId="7f7e4efb557fdef8" providerId="LiveId" clId="{E056C139-C5E2-46B6-9534-5915EAEDD254}" dt="2026-07-02T17:33:56.850" v="1" actId="2696"/>
        <pc:sldMkLst>
          <pc:docMk/>
          <pc:sldMk cId="0" sldId="265"/>
        </pc:sldMkLst>
      </pc:sldChg>
      <pc:sldChg chg="del">
        <pc:chgData name="Fernando Santillan Jr." userId="7f7e4efb557fdef8" providerId="LiveId" clId="{E056C139-C5E2-46B6-9534-5915EAEDD254}" dt="2026-07-02T17:34:03.682" v="2" actId="2696"/>
        <pc:sldMkLst>
          <pc:docMk/>
          <pc:sldMk cId="0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6530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ravive_plant_16x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920" y="0"/>
            <a:ext cx="5971032" cy="6858000"/>
          </a:xfrm>
          <a:prstGeom prst="rect">
            <a:avLst/>
          </a:prstGeom>
        </p:spPr>
      </p:pic>
      <p:pic>
        <p:nvPicPr>
          <p:cNvPr id="3" name="Image 1" descr="/mnt/data/teravive_logo_clea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186" y="512064"/>
            <a:ext cx="1276213" cy="9144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938528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39A96B"/>
                </a:solidFill>
              </a:rPr>
              <a:t>PRESENTACIÓN CORPORATIVA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658368" y="2267712"/>
            <a:ext cx="5303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02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Teravive México</a:t>
            </a:r>
            <a:endParaRPr lang="en-US" sz="4000" dirty="0"/>
          </a:p>
        </p:txBody>
      </p:sp>
      <p:sp>
        <p:nvSpPr>
          <p:cNvPr id="6" name="Text 2"/>
          <p:cNvSpPr/>
          <p:nvPr/>
        </p:nvSpPr>
        <p:spPr>
          <a:xfrm>
            <a:off x="676656" y="2944368"/>
            <a:ext cx="48920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0242E"/>
                </a:solidFill>
              </a:rPr>
              <a:t>Equipos, operación y documentación para proyectos de trituración y valorización de llantas fuera de uso y materiales sintéticos.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676656" y="3858768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5B7F"/>
                </a:solidFill>
              </a:rPr>
              <a:t>Vendemos equipos. Integramos soluciones. Operamos proyectos. Documentamos resultados.</a:t>
            </a:r>
            <a:endParaRPr lang="en-US" sz="1200" dirty="0"/>
          </a:p>
        </p:txBody>
      </p:sp>
      <p:sp>
        <p:nvSpPr>
          <p:cNvPr id="8" name="Shape 4"/>
          <p:cNvSpPr/>
          <p:nvPr/>
        </p:nvSpPr>
        <p:spPr>
          <a:xfrm>
            <a:off x="676656" y="4626864"/>
            <a:ext cx="2240280" cy="292608"/>
          </a:xfrm>
          <a:prstGeom prst="roundRect">
            <a:avLst>
              <a:gd name="adj" fmla="val 43750"/>
            </a:avLst>
          </a:prstGeom>
          <a:solidFill>
            <a:srgbClr val="F59E0B">
              <a:alpha val="12000"/>
            </a:srgbClr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731520" y="4695444"/>
            <a:ext cx="213055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F59E0B"/>
                </a:solidFill>
              </a:rPr>
              <a:t>MÉXICO / ESTADOS UNIDOS</a:t>
            </a:r>
            <a:endParaRPr lang="en-US" sz="760" dirty="0"/>
          </a:p>
        </p:txBody>
      </p:sp>
      <p:sp>
        <p:nvSpPr>
          <p:cNvPr id="10" name="Text 6"/>
          <p:cNvSpPr/>
          <p:nvPr/>
        </p:nvSpPr>
        <p:spPr>
          <a:xfrm>
            <a:off x="676656" y="6272784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dirty="0">
                <a:solidFill>
                  <a:srgbClr val="5B6670"/>
                </a:solidFill>
              </a:rPr>
              <a:t>info@teravive.com.mx  •  +1 951 310 2248</a:t>
            </a:r>
            <a:endParaRPr lang="en-US" sz="9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66928"/>
            <a:ext cx="5394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39A96B"/>
                </a:solidFill>
              </a:rPr>
              <a:t>OPORTUNIDAD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850392"/>
            <a:ext cx="68122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2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 problema industrial que requiere una solución integrada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76656" y="1700784"/>
            <a:ext cx="6858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30" dirty="0">
                <a:solidFill>
                  <a:srgbClr val="5B6670"/>
                </a:solidFill>
              </a:rPr>
              <a:t>La acumulación de llantas y materiales sintéticos no se resuelve solo con maquinaria ni solo con logística.</a:t>
            </a:r>
            <a:endParaRPr lang="en-US" sz="1230" dirty="0"/>
          </a:p>
        </p:txBody>
      </p:sp>
      <p:pic>
        <p:nvPicPr>
          <p:cNvPr id="5" name="Image 0" descr="/mnt/data/teravive_yard_vertic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9248" y="566928"/>
            <a:ext cx="3877056" cy="49834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58368" y="2423160"/>
            <a:ext cx="2148840" cy="18288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04672" y="2587752"/>
            <a:ext cx="914400" cy="292608"/>
          </a:xfrm>
          <a:prstGeom prst="roundRect">
            <a:avLst>
              <a:gd name="adj" fmla="val 43750"/>
            </a:avLst>
          </a:prstGeom>
          <a:solidFill>
            <a:srgbClr val="F59E0B">
              <a:alpha val="12000"/>
            </a:srgbClr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59536" y="2656332"/>
            <a:ext cx="8046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F59E0B"/>
                </a:solidFill>
              </a:rPr>
              <a:t>01</a:t>
            </a:r>
            <a:endParaRPr lang="en-US" sz="760" dirty="0"/>
          </a:p>
        </p:txBody>
      </p:sp>
      <p:sp>
        <p:nvSpPr>
          <p:cNvPr id="9" name="Text 6"/>
          <p:cNvSpPr/>
          <p:nvPr/>
        </p:nvSpPr>
        <p:spPr>
          <a:xfrm>
            <a:off x="822960" y="295351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02A3A"/>
                </a:solidFill>
              </a:rPr>
              <a:t>Riesgo ambiental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822960" y="3273552"/>
            <a:ext cx="181965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5B6670"/>
                </a:solidFill>
              </a:rPr>
              <a:t>Acumulación, incendios, fauna nociva y pasivos operativos.</a:t>
            </a:r>
            <a:endParaRPr lang="en-US" sz="940" dirty="0"/>
          </a:p>
        </p:txBody>
      </p:sp>
      <p:sp>
        <p:nvSpPr>
          <p:cNvPr id="11" name="Shape 8"/>
          <p:cNvSpPr/>
          <p:nvPr/>
        </p:nvSpPr>
        <p:spPr>
          <a:xfrm>
            <a:off x="2971800" y="2423160"/>
            <a:ext cx="2148840" cy="18288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118104" y="2587752"/>
            <a:ext cx="914400" cy="292608"/>
          </a:xfrm>
          <a:prstGeom prst="roundRect">
            <a:avLst>
              <a:gd name="adj" fmla="val 43750"/>
            </a:avLst>
          </a:prstGeom>
          <a:solidFill>
            <a:srgbClr val="39A96B">
              <a:alpha val="12000"/>
            </a:srgbClr>
          </a:solidFill>
          <a:ln w="12700">
            <a:solidFill>
              <a:srgbClr val="39A96B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172968" y="2656332"/>
            <a:ext cx="8046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39A96B"/>
                </a:solidFill>
              </a:rPr>
              <a:t>02</a:t>
            </a:r>
            <a:endParaRPr lang="en-US" sz="760" dirty="0"/>
          </a:p>
        </p:txBody>
      </p:sp>
      <p:sp>
        <p:nvSpPr>
          <p:cNvPr id="14" name="Text 11"/>
          <p:cNvSpPr/>
          <p:nvPr/>
        </p:nvSpPr>
        <p:spPr>
          <a:xfrm>
            <a:off x="3136392" y="295351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02A3A"/>
                </a:solidFill>
              </a:rPr>
              <a:t>Costo logístico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3136392" y="3273552"/>
            <a:ext cx="181965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5B6670"/>
                </a:solidFill>
              </a:rPr>
              <a:t>El volumen del material domina transporte, patio y maniobras.</a:t>
            </a:r>
            <a:endParaRPr lang="en-US" sz="940" dirty="0"/>
          </a:p>
        </p:txBody>
      </p:sp>
      <p:sp>
        <p:nvSpPr>
          <p:cNvPr id="16" name="Shape 13"/>
          <p:cNvSpPr/>
          <p:nvPr/>
        </p:nvSpPr>
        <p:spPr>
          <a:xfrm>
            <a:off x="5285232" y="2423160"/>
            <a:ext cx="2148840" cy="18288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431536" y="2587752"/>
            <a:ext cx="914400" cy="292608"/>
          </a:xfrm>
          <a:prstGeom prst="roundRect">
            <a:avLst>
              <a:gd name="adj" fmla="val 43750"/>
            </a:avLst>
          </a:prstGeom>
          <a:solidFill>
            <a:srgbClr val="005B7F">
              <a:alpha val="12000"/>
            </a:srgbClr>
          </a:solidFill>
          <a:ln w="12700">
            <a:solidFill>
              <a:srgbClr val="005B7F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486400" y="2656332"/>
            <a:ext cx="8046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05B7F"/>
                </a:solidFill>
              </a:rPr>
              <a:t>03</a:t>
            </a:r>
            <a:endParaRPr lang="en-US" sz="760" dirty="0"/>
          </a:p>
        </p:txBody>
      </p:sp>
      <p:sp>
        <p:nvSpPr>
          <p:cNvPr id="19" name="Text 16"/>
          <p:cNvSpPr/>
          <p:nvPr/>
        </p:nvSpPr>
        <p:spPr>
          <a:xfrm>
            <a:off x="5449824" y="295351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02A3A"/>
                </a:solidFill>
              </a:rPr>
              <a:t>Falta de salida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5449824" y="3273552"/>
            <a:ext cx="181965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5B6670"/>
                </a:solidFill>
              </a:rPr>
              <a:t>Sin especificación, trazabilidad y compradores, el proyecto se detiene.</a:t>
            </a:r>
            <a:endParaRPr lang="en-US" sz="940" dirty="0"/>
          </a:p>
        </p:txBody>
      </p:sp>
      <p:sp>
        <p:nvSpPr>
          <p:cNvPr id="21" name="Text 18"/>
          <p:cNvSpPr/>
          <p:nvPr/>
        </p:nvSpPr>
        <p:spPr>
          <a:xfrm>
            <a:off x="685800" y="4800600"/>
            <a:ext cx="6629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2A3A"/>
                </a:solidFill>
              </a:rPr>
              <a:t>Teravive conecta la cadena: diagnóstico → equipo → operación → material recuperado → evidencia.</a:t>
            </a:r>
            <a:endParaRPr lang="en-US" sz="1500" dirty="0"/>
          </a:p>
        </p:txBody>
      </p:sp>
      <p:sp>
        <p:nvSpPr>
          <p:cNvPr id="22" name="Shape 19"/>
          <p:cNvSpPr/>
          <p:nvPr/>
        </p:nvSpPr>
        <p:spPr>
          <a:xfrm>
            <a:off x="658368" y="6254496"/>
            <a:ext cx="10881360" cy="0"/>
          </a:xfrm>
          <a:prstGeom prst="line">
            <a:avLst/>
          </a:prstGeom>
          <a:noFill/>
          <a:ln w="8890">
            <a:solidFill>
              <a:srgbClr val="DDE5E8">
                <a:alpha val="75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02920" y="6455664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Teravive México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7818120" y="6455664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info@teravive.com.mx  •  +1 951 310 2248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66928"/>
            <a:ext cx="5394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39A96B"/>
                </a:solidFill>
              </a:rPr>
              <a:t>POSICIONAMIENTO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850392"/>
            <a:ext cx="68122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2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Teravive México integra cuatro capacidades críticas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76656" y="1700784"/>
            <a:ext cx="6858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30" dirty="0">
                <a:solidFill>
                  <a:srgbClr val="5B6670"/>
                </a:solidFill>
              </a:rPr>
              <a:t>La propuesta no es vender una máquina aislada: es construir una solución operable, medible y comercialmente defendible.</a:t>
            </a:r>
            <a:endParaRPr lang="en-US" sz="1230" dirty="0"/>
          </a:p>
        </p:txBody>
      </p:sp>
      <p:sp>
        <p:nvSpPr>
          <p:cNvPr id="5" name="Shape 3"/>
          <p:cNvSpPr/>
          <p:nvPr/>
        </p:nvSpPr>
        <p:spPr>
          <a:xfrm>
            <a:off x="4709160" y="2331720"/>
            <a:ext cx="2743200" cy="2743200"/>
          </a:xfrm>
          <a:prstGeom prst="ellipse">
            <a:avLst/>
          </a:prstGeom>
          <a:solidFill>
            <a:srgbClr val="002A3A"/>
          </a:solidFill>
          <a:ln w="12700">
            <a:solidFill>
              <a:srgbClr val="002A3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257800" y="3090672"/>
            <a:ext cx="1645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</a:rPr>
              <a:t>Teravive</a:t>
            </a:r>
            <a:endParaRPr lang="en-US" sz="2100" dirty="0"/>
          </a:p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</a:rPr>
              <a:t>México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1005840" y="2212848"/>
            <a:ext cx="2926080" cy="1207008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2144" y="2377440"/>
            <a:ext cx="914400" cy="292608"/>
          </a:xfrm>
          <a:prstGeom prst="roundRect">
            <a:avLst>
              <a:gd name="adj" fmla="val 43750"/>
            </a:avLst>
          </a:prstGeom>
          <a:solidFill>
            <a:srgbClr val="39A96B">
              <a:alpha val="12000"/>
            </a:srgbClr>
          </a:solidFill>
          <a:ln w="12700">
            <a:solidFill>
              <a:srgbClr val="39A96B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07008" y="2446020"/>
            <a:ext cx="8046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39A96B"/>
                </a:solidFill>
              </a:rPr>
              <a:t>01</a:t>
            </a:r>
            <a:endParaRPr lang="en-US" sz="760" dirty="0"/>
          </a:p>
        </p:txBody>
      </p:sp>
      <p:sp>
        <p:nvSpPr>
          <p:cNvPr id="10" name="Text 8"/>
          <p:cNvSpPr/>
          <p:nvPr/>
        </p:nvSpPr>
        <p:spPr>
          <a:xfrm>
            <a:off x="1170432" y="2743200"/>
            <a:ext cx="25968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02A3A"/>
                </a:solidFill>
              </a:rPr>
              <a:t>Equipos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170432" y="3063240"/>
            <a:ext cx="259689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5B6670"/>
                </a:solidFill>
              </a:rPr>
              <a:t>Trituradores y bandas</a:t>
            </a:r>
            <a:endParaRPr lang="en-US" sz="940" dirty="0"/>
          </a:p>
        </p:txBody>
      </p:sp>
      <p:sp>
        <p:nvSpPr>
          <p:cNvPr id="12" name="Shape 10"/>
          <p:cNvSpPr/>
          <p:nvPr/>
        </p:nvSpPr>
        <p:spPr>
          <a:xfrm>
            <a:off x="8229600" y="2212848"/>
            <a:ext cx="2926080" cy="1207008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375904" y="2377440"/>
            <a:ext cx="914400" cy="292608"/>
          </a:xfrm>
          <a:prstGeom prst="roundRect">
            <a:avLst>
              <a:gd name="adj" fmla="val 43750"/>
            </a:avLst>
          </a:prstGeom>
          <a:solidFill>
            <a:srgbClr val="005B7F">
              <a:alpha val="12000"/>
            </a:srgbClr>
          </a:solidFill>
          <a:ln w="12700">
            <a:solidFill>
              <a:srgbClr val="005B7F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30768" y="2446020"/>
            <a:ext cx="8046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05B7F"/>
                </a:solidFill>
              </a:rPr>
              <a:t>02</a:t>
            </a:r>
            <a:endParaRPr lang="en-US" sz="760" dirty="0"/>
          </a:p>
        </p:txBody>
      </p:sp>
      <p:sp>
        <p:nvSpPr>
          <p:cNvPr id="15" name="Text 13"/>
          <p:cNvSpPr/>
          <p:nvPr/>
        </p:nvSpPr>
        <p:spPr>
          <a:xfrm>
            <a:off x="8394192" y="2743200"/>
            <a:ext cx="25968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02A3A"/>
                </a:solidFill>
              </a:rPr>
              <a:t>Operación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394192" y="3063240"/>
            <a:ext cx="259689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5B6670"/>
                </a:solidFill>
              </a:rPr>
              <a:t>Campo, producción y O&amp;M</a:t>
            </a:r>
            <a:endParaRPr lang="en-US" sz="940" dirty="0"/>
          </a:p>
        </p:txBody>
      </p:sp>
      <p:sp>
        <p:nvSpPr>
          <p:cNvPr id="17" name="Shape 15"/>
          <p:cNvSpPr/>
          <p:nvPr/>
        </p:nvSpPr>
        <p:spPr>
          <a:xfrm>
            <a:off x="1005840" y="4773168"/>
            <a:ext cx="2926080" cy="1207008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152144" y="4937760"/>
            <a:ext cx="914400" cy="292608"/>
          </a:xfrm>
          <a:prstGeom prst="roundRect">
            <a:avLst>
              <a:gd name="adj" fmla="val 43750"/>
            </a:avLst>
          </a:prstGeom>
          <a:solidFill>
            <a:srgbClr val="F59E0B">
              <a:alpha val="12000"/>
            </a:srgbClr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207008" y="5006340"/>
            <a:ext cx="8046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F59E0B"/>
                </a:solidFill>
              </a:rPr>
              <a:t>03</a:t>
            </a:r>
            <a:endParaRPr lang="en-US" sz="760" dirty="0"/>
          </a:p>
        </p:txBody>
      </p:sp>
      <p:sp>
        <p:nvSpPr>
          <p:cNvPr id="20" name="Text 18"/>
          <p:cNvSpPr/>
          <p:nvPr/>
        </p:nvSpPr>
        <p:spPr>
          <a:xfrm>
            <a:off x="1170432" y="5303520"/>
            <a:ext cx="25968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02A3A"/>
                </a:solidFill>
              </a:rPr>
              <a:t>Documentación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170432" y="5623560"/>
            <a:ext cx="259689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5B6670"/>
                </a:solidFill>
              </a:rPr>
              <a:t>Evidencia y KPIs</a:t>
            </a:r>
            <a:endParaRPr lang="en-US" sz="940" dirty="0"/>
          </a:p>
        </p:txBody>
      </p:sp>
      <p:sp>
        <p:nvSpPr>
          <p:cNvPr id="22" name="Shape 20"/>
          <p:cNvSpPr/>
          <p:nvPr/>
        </p:nvSpPr>
        <p:spPr>
          <a:xfrm>
            <a:off x="8229600" y="4773168"/>
            <a:ext cx="2926080" cy="1207008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375904" y="4937760"/>
            <a:ext cx="914400" cy="292608"/>
          </a:xfrm>
          <a:prstGeom prst="roundRect">
            <a:avLst>
              <a:gd name="adj" fmla="val 43750"/>
            </a:avLst>
          </a:prstGeom>
          <a:solidFill>
            <a:srgbClr val="39A96B">
              <a:alpha val="12000"/>
            </a:srgbClr>
          </a:solidFill>
          <a:ln w="12700">
            <a:solidFill>
              <a:srgbClr val="39A96B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430768" y="5006340"/>
            <a:ext cx="8046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39A96B"/>
                </a:solidFill>
              </a:rPr>
              <a:t>04</a:t>
            </a:r>
            <a:endParaRPr lang="en-US" sz="760" dirty="0"/>
          </a:p>
        </p:txBody>
      </p:sp>
      <p:sp>
        <p:nvSpPr>
          <p:cNvPr id="25" name="Text 23"/>
          <p:cNvSpPr/>
          <p:nvPr/>
        </p:nvSpPr>
        <p:spPr>
          <a:xfrm>
            <a:off x="8394192" y="5303520"/>
            <a:ext cx="25968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02A3A"/>
                </a:solidFill>
              </a:rPr>
              <a:t>Comercialización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8394192" y="5623560"/>
            <a:ext cx="259689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5B6670"/>
                </a:solidFill>
              </a:rPr>
              <a:t>Salida de material</a:t>
            </a:r>
            <a:endParaRPr lang="en-US" sz="940" dirty="0"/>
          </a:p>
        </p:txBody>
      </p:sp>
      <p:sp>
        <p:nvSpPr>
          <p:cNvPr id="27" name="Shape 25"/>
          <p:cNvSpPr/>
          <p:nvPr/>
        </p:nvSpPr>
        <p:spPr>
          <a:xfrm>
            <a:off x="3931920" y="3200400"/>
            <a:ext cx="777240" cy="0"/>
          </a:xfrm>
          <a:prstGeom prst="line">
            <a:avLst/>
          </a:prstGeom>
          <a:noFill/>
          <a:ln w="19050">
            <a:solidFill>
              <a:srgbClr val="DDE5E8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452360" y="3200400"/>
            <a:ext cx="777240" cy="0"/>
          </a:xfrm>
          <a:prstGeom prst="line">
            <a:avLst/>
          </a:prstGeom>
          <a:noFill/>
          <a:ln w="19050">
            <a:solidFill>
              <a:srgbClr val="DDE5E8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931920" y="4389120"/>
            <a:ext cx="777240" cy="0"/>
          </a:xfrm>
          <a:prstGeom prst="line">
            <a:avLst/>
          </a:prstGeom>
          <a:noFill/>
          <a:ln w="19050">
            <a:solidFill>
              <a:srgbClr val="DDE5E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452360" y="4389120"/>
            <a:ext cx="777240" cy="0"/>
          </a:xfrm>
          <a:prstGeom prst="line">
            <a:avLst/>
          </a:prstGeom>
          <a:noFill/>
          <a:ln w="19050">
            <a:solidFill>
              <a:srgbClr val="DDE5E8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58368" y="6254496"/>
            <a:ext cx="10881360" cy="0"/>
          </a:xfrm>
          <a:prstGeom prst="line">
            <a:avLst/>
          </a:prstGeom>
          <a:noFill/>
          <a:ln w="8890">
            <a:solidFill>
              <a:srgbClr val="DDE5E8">
                <a:alpha val="75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02920" y="6455664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Teravive México</a:t>
            </a:r>
            <a:endParaRPr lang="en-US" sz="750" dirty="0"/>
          </a:p>
        </p:txBody>
      </p:sp>
      <p:sp>
        <p:nvSpPr>
          <p:cNvPr id="33" name="Text 31"/>
          <p:cNvSpPr/>
          <p:nvPr/>
        </p:nvSpPr>
        <p:spPr>
          <a:xfrm>
            <a:off x="7818120" y="6455664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info@teravive.com.mx  •  +1 951 310 2248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66928"/>
            <a:ext cx="5394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39A96B"/>
                </a:solidFill>
              </a:rPr>
              <a:t>OFERTA COMERCIAL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850392"/>
            <a:ext cx="68122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2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Dos puertas de entrada para el mercado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76656" y="1700784"/>
            <a:ext cx="6858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30" dirty="0">
                <a:solidFill>
                  <a:srgbClr val="5B6670"/>
                </a:solidFill>
              </a:rPr>
              <a:t>La marca debe ser simple para prospectos y flexible para oportunidades distintas.</a:t>
            </a:r>
            <a:endParaRPr lang="en-US" sz="1230" dirty="0"/>
          </a:p>
        </p:txBody>
      </p:sp>
      <p:sp>
        <p:nvSpPr>
          <p:cNvPr id="5" name="Shape 3"/>
          <p:cNvSpPr/>
          <p:nvPr/>
        </p:nvSpPr>
        <p:spPr>
          <a:xfrm>
            <a:off x="713232" y="2331720"/>
            <a:ext cx="5230368" cy="3063240"/>
          </a:xfrm>
          <a:prstGeom prst="roundRect">
            <a:avLst>
              <a:gd name="adj" fmla="val 7761"/>
            </a:avLst>
          </a:prstGeom>
          <a:solidFill>
            <a:srgbClr val="002A3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24128" y="2688336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</a:rPr>
              <a:t>Equipos Teravive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1042416" y="3182112"/>
            <a:ext cx="43434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FFFFFF">
                    <a:alpha val="92000"/>
                  </a:srgbClr>
                </a:solidFill>
              </a:rPr>
              <a:t>Trituradores industriales y bandas transportadoras para neumáticos, hules, plásticos y materiales sintéticos.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24128" y="3977640"/>
            <a:ext cx="2286000" cy="292608"/>
          </a:xfrm>
          <a:prstGeom prst="roundRect">
            <a:avLst>
              <a:gd name="adj" fmla="val 43750"/>
            </a:avLst>
          </a:prstGeom>
          <a:solidFill>
            <a:srgbClr val="F59E0B">
              <a:alpha val="12000"/>
            </a:srgbClr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78992" y="4046220"/>
            <a:ext cx="21762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F59E0B"/>
                </a:solidFill>
              </a:rPr>
              <a:t>TVD75 / TVD100 / TVD132</a:t>
            </a:r>
            <a:endParaRPr lang="en-US" sz="760" dirty="0"/>
          </a:p>
        </p:txBody>
      </p:sp>
      <p:sp>
        <p:nvSpPr>
          <p:cNvPr id="10" name="Shape 8"/>
          <p:cNvSpPr/>
          <p:nvPr/>
        </p:nvSpPr>
        <p:spPr>
          <a:xfrm>
            <a:off x="1024128" y="4325112"/>
            <a:ext cx="2286000" cy="292608"/>
          </a:xfrm>
          <a:prstGeom prst="roundRect">
            <a:avLst>
              <a:gd name="adj" fmla="val 43750"/>
            </a:avLst>
          </a:prstGeom>
          <a:solidFill>
            <a:srgbClr val="F59E0B">
              <a:alpha val="12000"/>
            </a:srgbClr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78992" y="4393692"/>
            <a:ext cx="21762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F59E0B"/>
                </a:solidFill>
              </a:rPr>
              <a:t>TVQ45 / TVQ65 / TVQ75</a:t>
            </a:r>
            <a:endParaRPr lang="en-US" sz="760" dirty="0"/>
          </a:p>
        </p:txBody>
      </p:sp>
      <p:sp>
        <p:nvSpPr>
          <p:cNvPr id="12" name="Shape 10"/>
          <p:cNvSpPr/>
          <p:nvPr/>
        </p:nvSpPr>
        <p:spPr>
          <a:xfrm>
            <a:off x="1024128" y="4672584"/>
            <a:ext cx="2286000" cy="292608"/>
          </a:xfrm>
          <a:prstGeom prst="roundRect">
            <a:avLst>
              <a:gd name="adj" fmla="val 43750"/>
            </a:avLst>
          </a:prstGeom>
          <a:solidFill>
            <a:srgbClr val="F59E0B">
              <a:alpha val="12000"/>
            </a:srgbClr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78992" y="4741164"/>
            <a:ext cx="21762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F59E0B"/>
                </a:solidFill>
              </a:rPr>
              <a:t>TVX2000 / TVX3000</a:t>
            </a:r>
            <a:endParaRPr lang="en-US" sz="760" dirty="0"/>
          </a:p>
        </p:txBody>
      </p:sp>
      <p:sp>
        <p:nvSpPr>
          <p:cNvPr id="14" name="Shape 12"/>
          <p:cNvSpPr/>
          <p:nvPr/>
        </p:nvSpPr>
        <p:spPr>
          <a:xfrm>
            <a:off x="1024128" y="5020056"/>
            <a:ext cx="2286000" cy="292608"/>
          </a:xfrm>
          <a:prstGeom prst="roundRect">
            <a:avLst>
              <a:gd name="adj" fmla="val 43750"/>
            </a:avLst>
          </a:prstGeom>
          <a:solidFill>
            <a:srgbClr val="F59E0B">
              <a:alpha val="12000"/>
            </a:srgbClr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078992" y="5088636"/>
            <a:ext cx="24048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F59E0B"/>
                </a:solidFill>
              </a:rPr>
              <a:t>TVB13 / TVB03 / TVB12</a:t>
            </a:r>
            <a:endParaRPr lang="en-US" sz="760" dirty="0"/>
          </a:p>
        </p:txBody>
      </p:sp>
      <p:sp>
        <p:nvSpPr>
          <p:cNvPr id="16" name="Shape 14"/>
          <p:cNvSpPr/>
          <p:nvPr/>
        </p:nvSpPr>
        <p:spPr>
          <a:xfrm>
            <a:off x="6236208" y="2331720"/>
            <a:ext cx="5230368" cy="3063240"/>
          </a:xfrm>
          <a:prstGeom prst="roundRect">
            <a:avLst>
              <a:gd name="adj" fmla="val 7761"/>
            </a:avLst>
          </a:prstGeom>
          <a:solidFill>
            <a:srgbClr val="F7FAFB"/>
          </a:solidFill>
          <a:ln w="12700">
            <a:solidFill>
              <a:srgbClr val="F7FAFB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56248" y="2688336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2A3A"/>
                </a:solidFill>
              </a:rPr>
              <a:t>Proyectos de Valorización</a:t>
            </a:r>
            <a:endParaRPr lang="en-US" sz="2500" dirty="0"/>
          </a:p>
        </p:txBody>
      </p:sp>
      <p:sp>
        <p:nvSpPr>
          <p:cNvPr id="18" name="Text 16"/>
          <p:cNvSpPr/>
          <p:nvPr/>
        </p:nvSpPr>
        <p:spPr>
          <a:xfrm>
            <a:off x="6565392" y="3182112"/>
            <a:ext cx="437083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5B6670"/>
                </a:solidFill>
              </a:rPr>
              <a:t>Diseño, instalación, operación, logística y documentación para proyectos de recuperación y valorización de materiales.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556248" y="3977640"/>
            <a:ext cx="2194560" cy="292608"/>
          </a:xfrm>
          <a:prstGeom prst="roundRect">
            <a:avLst>
              <a:gd name="adj" fmla="val 43750"/>
            </a:avLst>
          </a:prstGeom>
          <a:solidFill>
            <a:srgbClr val="39A96B">
              <a:alpha val="12000"/>
            </a:srgbClr>
          </a:solidFill>
          <a:ln w="12700">
            <a:solidFill>
              <a:srgbClr val="39A96B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611112" y="4046220"/>
            <a:ext cx="208483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39A96B"/>
                </a:solidFill>
              </a:rPr>
              <a:t>Diagnóstico del sitio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6556248" y="4325112"/>
            <a:ext cx="2194560" cy="292608"/>
          </a:xfrm>
          <a:prstGeom prst="roundRect">
            <a:avLst>
              <a:gd name="adj" fmla="val 43750"/>
            </a:avLst>
          </a:prstGeom>
          <a:solidFill>
            <a:srgbClr val="39A96B">
              <a:alpha val="12000"/>
            </a:srgbClr>
          </a:solidFill>
          <a:ln w="12700">
            <a:solidFill>
              <a:srgbClr val="39A96B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11112" y="4393692"/>
            <a:ext cx="208483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39A96B"/>
                </a:solidFill>
              </a:rPr>
              <a:t>Instalación y comisionamiento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556248" y="4672584"/>
            <a:ext cx="2194560" cy="292608"/>
          </a:xfrm>
          <a:prstGeom prst="roundRect">
            <a:avLst>
              <a:gd name="adj" fmla="val 43750"/>
            </a:avLst>
          </a:prstGeom>
          <a:solidFill>
            <a:srgbClr val="39A96B">
              <a:alpha val="12000"/>
            </a:srgbClr>
          </a:solidFill>
          <a:ln w="12700">
            <a:solidFill>
              <a:srgbClr val="39A96B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611112" y="4741164"/>
            <a:ext cx="208483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39A96B"/>
                </a:solidFill>
              </a:rPr>
              <a:t>Operación y mantenimiento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556248" y="5020056"/>
            <a:ext cx="2194560" cy="292608"/>
          </a:xfrm>
          <a:prstGeom prst="roundRect">
            <a:avLst>
              <a:gd name="adj" fmla="val 43750"/>
            </a:avLst>
          </a:prstGeom>
          <a:solidFill>
            <a:srgbClr val="39A96B">
              <a:alpha val="12000"/>
            </a:srgbClr>
          </a:solidFill>
          <a:ln w="12700">
            <a:solidFill>
              <a:srgbClr val="39A96B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611112" y="5088636"/>
            <a:ext cx="208483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39A96B"/>
                </a:solidFill>
              </a:rPr>
              <a:t>Reportes y trazabilidad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58368" y="6254496"/>
            <a:ext cx="10881360" cy="0"/>
          </a:xfrm>
          <a:prstGeom prst="line">
            <a:avLst/>
          </a:prstGeom>
          <a:noFill/>
          <a:ln w="8890">
            <a:solidFill>
              <a:srgbClr val="DDE5E8">
                <a:alpha val="75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02920" y="6455664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Teravive México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7818120" y="6455664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info@teravive.com.mx  •  +1 951 310 2248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66928"/>
            <a:ext cx="5394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39A96B"/>
                </a:solidFill>
              </a:rPr>
              <a:t>EQUIPOS TERAVIVE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850392"/>
            <a:ext cx="68122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2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Catálogo comercial de familias de equipo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76656" y="1700784"/>
            <a:ext cx="6858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30" dirty="0">
                <a:solidFill>
                  <a:srgbClr val="5B6670"/>
                </a:solidFill>
              </a:rPr>
              <a:t>Diseñado para explicar el portafolio sin saturar al prospecto con especificaciones prematuras.</a:t>
            </a:r>
            <a:endParaRPr lang="en-US" sz="1230" dirty="0"/>
          </a:p>
        </p:txBody>
      </p:sp>
      <p:sp>
        <p:nvSpPr>
          <p:cNvPr id="5" name="Shape 3"/>
          <p:cNvSpPr/>
          <p:nvPr/>
        </p:nvSpPr>
        <p:spPr>
          <a:xfrm>
            <a:off x="713232" y="2212848"/>
            <a:ext cx="5074920" cy="1389888"/>
          </a:xfrm>
          <a:prstGeom prst="roundRect">
            <a:avLst>
              <a:gd name="adj" fmla="val 14474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13232" y="2212848"/>
            <a:ext cx="109728" cy="1389888"/>
          </a:xfrm>
          <a:prstGeom prst="rect">
            <a:avLst/>
          </a:prstGeom>
          <a:solidFill>
            <a:srgbClr val="39A96B"/>
          </a:solidFill>
          <a:ln w="12700">
            <a:solidFill>
              <a:srgbClr val="39A96B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9264" y="2414016"/>
            <a:ext cx="7498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39A96B"/>
                </a:solidFill>
              </a:rPr>
              <a:t>TVD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719072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02A3A"/>
                </a:solidFill>
              </a:rPr>
              <a:t>Trituradores de doble eje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719072" y="2779776"/>
            <a:ext cx="37947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30" b="1" dirty="0">
                <a:solidFill>
                  <a:srgbClr val="10242E"/>
                </a:solidFill>
              </a:rPr>
              <a:t>TVD75 · TVD100 · TVD132</a:t>
            </a:r>
            <a:endParaRPr lang="en-US" sz="1030" dirty="0"/>
          </a:p>
        </p:txBody>
      </p:sp>
      <p:sp>
        <p:nvSpPr>
          <p:cNvPr id="10" name="Text 8"/>
          <p:cNvSpPr/>
          <p:nvPr/>
        </p:nvSpPr>
        <p:spPr>
          <a:xfrm>
            <a:off x="1719072" y="3090672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60" dirty="0">
                <a:solidFill>
                  <a:srgbClr val="5B6670"/>
                </a:solidFill>
              </a:rPr>
              <a:t>Trituración primaria y reducción de volumen</a:t>
            </a:r>
            <a:endParaRPr lang="en-US" sz="960" dirty="0"/>
          </a:p>
        </p:txBody>
      </p:sp>
      <p:sp>
        <p:nvSpPr>
          <p:cNvPr id="11" name="Shape 9"/>
          <p:cNvSpPr/>
          <p:nvPr/>
        </p:nvSpPr>
        <p:spPr>
          <a:xfrm>
            <a:off x="6245352" y="2212848"/>
            <a:ext cx="5074920" cy="1389888"/>
          </a:xfrm>
          <a:prstGeom prst="roundRect">
            <a:avLst>
              <a:gd name="adj" fmla="val 14474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45352" y="2212848"/>
            <a:ext cx="109728" cy="1389888"/>
          </a:xfrm>
          <a:prstGeom prst="rect">
            <a:avLst/>
          </a:prstGeom>
          <a:solidFill>
            <a:srgbClr val="005B7F"/>
          </a:solidFill>
          <a:ln w="12700">
            <a:solidFill>
              <a:srgbClr val="005B7F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01384" y="2414016"/>
            <a:ext cx="7498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5B7F"/>
                </a:solidFill>
              </a:rPr>
              <a:t>TVQ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7251192" y="239572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02A3A"/>
                </a:solidFill>
              </a:rPr>
              <a:t>Trituradores de 4 ejes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251192" y="2779776"/>
            <a:ext cx="37947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30" b="1" dirty="0">
                <a:solidFill>
                  <a:srgbClr val="10242E"/>
                </a:solidFill>
              </a:rPr>
              <a:t>TVQ45 · TVQ65 · TVQ75</a:t>
            </a:r>
            <a:endParaRPr lang="en-US" sz="1030" dirty="0"/>
          </a:p>
        </p:txBody>
      </p:sp>
      <p:sp>
        <p:nvSpPr>
          <p:cNvPr id="16" name="Text 14"/>
          <p:cNvSpPr/>
          <p:nvPr/>
        </p:nvSpPr>
        <p:spPr>
          <a:xfrm>
            <a:off x="7251192" y="3090672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60" dirty="0">
                <a:solidFill>
                  <a:srgbClr val="5B6670"/>
                </a:solidFill>
              </a:rPr>
              <a:t>Control de tamaño y reducción secundaria</a:t>
            </a:r>
            <a:endParaRPr lang="en-US" sz="960" dirty="0"/>
          </a:p>
        </p:txBody>
      </p:sp>
      <p:sp>
        <p:nvSpPr>
          <p:cNvPr id="17" name="Shape 15"/>
          <p:cNvSpPr/>
          <p:nvPr/>
        </p:nvSpPr>
        <p:spPr>
          <a:xfrm>
            <a:off x="713232" y="3904488"/>
            <a:ext cx="5074920" cy="1389888"/>
          </a:xfrm>
          <a:prstGeom prst="roundRect">
            <a:avLst>
              <a:gd name="adj" fmla="val 14474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3232" y="3904488"/>
            <a:ext cx="109728" cy="1389888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69264" y="4105656"/>
            <a:ext cx="7498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59E0B"/>
                </a:solidFill>
              </a:rPr>
              <a:t>TVX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719072" y="408736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02A3A"/>
                </a:solidFill>
              </a:rPr>
              <a:t>Materiales especiales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719072" y="4471416"/>
            <a:ext cx="37947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30" b="1" dirty="0">
                <a:solidFill>
                  <a:srgbClr val="10242E"/>
                </a:solidFill>
              </a:rPr>
              <a:t>TVX2000 · TVX3000</a:t>
            </a:r>
            <a:endParaRPr lang="en-US" sz="1030" dirty="0"/>
          </a:p>
        </p:txBody>
      </p:sp>
      <p:sp>
        <p:nvSpPr>
          <p:cNvPr id="22" name="Text 20"/>
          <p:cNvSpPr/>
          <p:nvPr/>
        </p:nvSpPr>
        <p:spPr>
          <a:xfrm>
            <a:off x="1719072" y="4782312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60" dirty="0">
                <a:solidFill>
                  <a:srgbClr val="5B6670"/>
                </a:solidFill>
              </a:rPr>
              <a:t>Aplicaciones exigentes y mezclas complejas</a:t>
            </a:r>
            <a:endParaRPr lang="en-US" sz="960" dirty="0"/>
          </a:p>
        </p:txBody>
      </p:sp>
      <p:sp>
        <p:nvSpPr>
          <p:cNvPr id="23" name="Shape 21"/>
          <p:cNvSpPr/>
          <p:nvPr/>
        </p:nvSpPr>
        <p:spPr>
          <a:xfrm>
            <a:off x="6245352" y="3904488"/>
            <a:ext cx="5074920" cy="1389888"/>
          </a:xfrm>
          <a:prstGeom prst="roundRect">
            <a:avLst>
              <a:gd name="adj" fmla="val 14474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245352" y="3904488"/>
            <a:ext cx="109728" cy="1389888"/>
          </a:xfrm>
          <a:prstGeom prst="rect">
            <a:avLst/>
          </a:prstGeom>
          <a:solidFill>
            <a:srgbClr val="39A96B"/>
          </a:solidFill>
          <a:ln w="12700">
            <a:solidFill>
              <a:srgbClr val="39A96B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501384" y="4105656"/>
            <a:ext cx="7498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39A96B"/>
                </a:solidFill>
              </a:rPr>
              <a:t>TVB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7251192" y="408736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02A3A"/>
                </a:solidFill>
              </a:rPr>
              <a:t>Bandas transportadoras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7251192" y="4471416"/>
            <a:ext cx="37947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30" b="1" dirty="0">
                <a:solidFill>
                  <a:srgbClr val="10242E"/>
                </a:solidFill>
              </a:rPr>
              <a:t>TVB13 · TVB03 · TVB12</a:t>
            </a:r>
            <a:endParaRPr lang="en-US" sz="1030" dirty="0"/>
          </a:p>
        </p:txBody>
      </p:sp>
      <p:sp>
        <p:nvSpPr>
          <p:cNvPr id="28" name="Text 26"/>
          <p:cNvSpPr/>
          <p:nvPr/>
        </p:nvSpPr>
        <p:spPr>
          <a:xfrm>
            <a:off x="7251192" y="4782312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60" dirty="0">
                <a:solidFill>
                  <a:srgbClr val="5B6670"/>
                </a:solidFill>
              </a:rPr>
              <a:t>Alimentación, descarga y transferencia</a:t>
            </a:r>
            <a:endParaRPr lang="en-US" sz="960" dirty="0"/>
          </a:p>
        </p:txBody>
      </p:sp>
      <p:sp>
        <p:nvSpPr>
          <p:cNvPr id="29" name="Text 27"/>
          <p:cNvSpPr/>
          <p:nvPr/>
        </p:nvSpPr>
        <p:spPr>
          <a:xfrm>
            <a:off x="731520" y="5532120"/>
            <a:ext cx="10698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30" i="1" dirty="0">
                <a:solidFill>
                  <a:srgbClr val="5B6670"/>
                </a:solidFill>
              </a:rPr>
              <a:t>Nota comercial: capacidad y configuración final dependen del material, tamaño de salida, energía disponible y condiciones de operación.</a:t>
            </a:r>
            <a:endParaRPr lang="en-US" sz="1030" dirty="0"/>
          </a:p>
        </p:txBody>
      </p:sp>
      <p:sp>
        <p:nvSpPr>
          <p:cNvPr id="30" name="Shape 28"/>
          <p:cNvSpPr/>
          <p:nvPr/>
        </p:nvSpPr>
        <p:spPr>
          <a:xfrm>
            <a:off x="658368" y="6254496"/>
            <a:ext cx="10881360" cy="0"/>
          </a:xfrm>
          <a:prstGeom prst="line">
            <a:avLst/>
          </a:prstGeom>
          <a:noFill/>
          <a:ln w="8890">
            <a:solidFill>
              <a:srgbClr val="DDE5E8">
                <a:alpha val="7500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02920" y="6455664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Teravive México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7818120" y="6455664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info@teravive.com.mx  •  +1 951 310 2248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66928"/>
            <a:ext cx="5394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39A96B"/>
                </a:solidFill>
              </a:rPr>
              <a:t>PROYECTOS TERAVIVE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850392"/>
            <a:ext cx="68122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2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Soluciones por tipo de cliente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76656" y="1700784"/>
            <a:ext cx="6858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30" dirty="0">
                <a:solidFill>
                  <a:srgbClr val="5B6670"/>
                </a:solidFill>
              </a:rPr>
              <a:t>El mensaje cambia según el dolor del prospecto, pero el sistema operativo de Teravive se mantiene.</a:t>
            </a:r>
            <a:endParaRPr lang="en-US" sz="1230" dirty="0"/>
          </a:p>
        </p:txBody>
      </p:sp>
      <p:sp>
        <p:nvSpPr>
          <p:cNvPr id="5" name="Shape 3"/>
          <p:cNvSpPr/>
          <p:nvPr/>
        </p:nvSpPr>
        <p:spPr>
          <a:xfrm>
            <a:off x="777240" y="2304288"/>
            <a:ext cx="5010912" cy="1225296"/>
          </a:xfrm>
          <a:prstGeom prst="roundRect">
            <a:avLst>
              <a:gd name="adj" fmla="val 13433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23544" y="2468880"/>
            <a:ext cx="914400" cy="292608"/>
          </a:xfrm>
          <a:prstGeom prst="roundRect">
            <a:avLst>
              <a:gd name="adj" fmla="val 43750"/>
            </a:avLst>
          </a:prstGeom>
          <a:solidFill>
            <a:srgbClr val="39A96B">
              <a:alpha val="12000"/>
            </a:srgbClr>
          </a:solidFill>
          <a:ln w="12700">
            <a:solidFill>
              <a:srgbClr val="39A96B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78408" y="2537460"/>
            <a:ext cx="8046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39A96B"/>
                </a:solidFill>
              </a:rPr>
              <a:t>01</a:t>
            </a:r>
            <a:endParaRPr lang="en-US" sz="760" dirty="0"/>
          </a:p>
        </p:txBody>
      </p:sp>
      <p:sp>
        <p:nvSpPr>
          <p:cNvPr id="8" name="Text 6"/>
          <p:cNvSpPr/>
          <p:nvPr/>
        </p:nvSpPr>
        <p:spPr>
          <a:xfrm>
            <a:off x="941832" y="2834640"/>
            <a:ext cx="46817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02A3A"/>
                </a:solidFill>
              </a:rPr>
              <a:t>Municipios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41832" y="3154680"/>
            <a:ext cx="468172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5B6670"/>
                </a:solidFill>
              </a:rPr>
              <a:t>Reducir acumulaciones de llantas con trituración, logística y reportes de avance.</a:t>
            </a:r>
            <a:endParaRPr lang="en-US" sz="940" dirty="0"/>
          </a:p>
        </p:txBody>
      </p:sp>
      <p:sp>
        <p:nvSpPr>
          <p:cNvPr id="10" name="Shape 8"/>
          <p:cNvSpPr/>
          <p:nvPr/>
        </p:nvSpPr>
        <p:spPr>
          <a:xfrm>
            <a:off x="6263640" y="2304288"/>
            <a:ext cx="5010912" cy="1225296"/>
          </a:xfrm>
          <a:prstGeom prst="roundRect">
            <a:avLst>
              <a:gd name="adj" fmla="val 13433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409944" y="2468880"/>
            <a:ext cx="914400" cy="292608"/>
          </a:xfrm>
          <a:prstGeom prst="roundRect">
            <a:avLst>
              <a:gd name="adj" fmla="val 43750"/>
            </a:avLst>
          </a:prstGeom>
          <a:solidFill>
            <a:srgbClr val="F59E0B">
              <a:alpha val="12000"/>
            </a:srgbClr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64808" y="2537460"/>
            <a:ext cx="8046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F59E0B"/>
                </a:solidFill>
              </a:rPr>
              <a:t>02</a:t>
            </a:r>
            <a:endParaRPr lang="en-US" sz="760" dirty="0"/>
          </a:p>
        </p:txBody>
      </p:sp>
      <p:sp>
        <p:nvSpPr>
          <p:cNvPr id="13" name="Text 11"/>
          <p:cNvSpPr/>
          <p:nvPr/>
        </p:nvSpPr>
        <p:spPr>
          <a:xfrm>
            <a:off x="6428232" y="2834640"/>
            <a:ext cx="46817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02A3A"/>
                </a:solidFill>
              </a:rPr>
              <a:t>Cementeras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28232" y="3154680"/>
            <a:ext cx="468172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5B6670"/>
                </a:solidFill>
              </a:rPr>
              <a:t>Preparar material derivado de llanta con tamaño, calidad y trazabilidad para coprocesamiento.</a:t>
            </a:r>
            <a:endParaRPr lang="en-US" sz="940" dirty="0"/>
          </a:p>
        </p:txBody>
      </p:sp>
      <p:sp>
        <p:nvSpPr>
          <p:cNvPr id="15" name="Shape 13"/>
          <p:cNvSpPr/>
          <p:nvPr/>
        </p:nvSpPr>
        <p:spPr>
          <a:xfrm>
            <a:off x="777240" y="3858768"/>
            <a:ext cx="5010912" cy="1225296"/>
          </a:xfrm>
          <a:prstGeom prst="roundRect">
            <a:avLst>
              <a:gd name="adj" fmla="val 13433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23544" y="4023360"/>
            <a:ext cx="914400" cy="292608"/>
          </a:xfrm>
          <a:prstGeom prst="roundRect">
            <a:avLst>
              <a:gd name="adj" fmla="val 43750"/>
            </a:avLst>
          </a:prstGeom>
          <a:solidFill>
            <a:srgbClr val="005B7F">
              <a:alpha val="12000"/>
            </a:srgbClr>
          </a:solidFill>
          <a:ln w="12700">
            <a:solidFill>
              <a:srgbClr val="005B7F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78408" y="4091940"/>
            <a:ext cx="8046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05B7F"/>
                </a:solidFill>
              </a:rPr>
              <a:t>03</a:t>
            </a:r>
            <a:endParaRPr lang="en-US" sz="760" dirty="0"/>
          </a:p>
        </p:txBody>
      </p:sp>
      <p:sp>
        <p:nvSpPr>
          <p:cNvPr id="18" name="Text 16"/>
          <p:cNvSpPr/>
          <p:nvPr/>
        </p:nvSpPr>
        <p:spPr>
          <a:xfrm>
            <a:off x="941832" y="4389120"/>
            <a:ext cx="46817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02A3A"/>
                </a:solidFill>
              </a:rPr>
              <a:t>Recicladoras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41832" y="4709160"/>
            <a:ext cx="468172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5B6670"/>
                </a:solidFill>
              </a:rPr>
              <a:t>Ampliar capacidad con equipos industriales e integración de líneas.</a:t>
            </a:r>
            <a:endParaRPr lang="en-US" sz="940" dirty="0"/>
          </a:p>
        </p:txBody>
      </p:sp>
      <p:sp>
        <p:nvSpPr>
          <p:cNvPr id="20" name="Shape 18"/>
          <p:cNvSpPr/>
          <p:nvPr/>
        </p:nvSpPr>
        <p:spPr>
          <a:xfrm>
            <a:off x="6263640" y="3858768"/>
            <a:ext cx="5010912" cy="1225296"/>
          </a:xfrm>
          <a:prstGeom prst="roundRect">
            <a:avLst>
              <a:gd name="adj" fmla="val 13433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409944" y="4023360"/>
            <a:ext cx="914400" cy="292608"/>
          </a:xfrm>
          <a:prstGeom prst="roundRect">
            <a:avLst>
              <a:gd name="adj" fmla="val 43750"/>
            </a:avLst>
          </a:prstGeom>
          <a:solidFill>
            <a:srgbClr val="39A96B">
              <a:alpha val="12000"/>
            </a:srgbClr>
          </a:solidFill>
          <a:ln w="12700">
            <a:solidFill>
              <a:srgbClr val="39A96B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64808" y="4091940"/>
            <a:ext cx="80467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39A96B"/>
                </a:solidFill>
              </a:rPr>
              <a:t>04</a:t>
            </a:r>
            <a:endParaRPr lang="en-US" sz="760" dirty="0"/>
          </a:p>
        </p:txBody>
      </p:sp>
      <p:sp>
        <p:nvSpPr>
          <p:cNvPr id="23" name="Text 21"/>
          <p:cNvSpPr/>
          <p:nvPr/>
        </p:nvSpPr>
        <p:spPr>
          <a:xfrm>
            <a:off x="6428232" y="4389120"/>
            <a:ext cx="46817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02A3A"/>
                </a:solidFill>
              </a:rPr>
              <a:t>Patios saturados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428232" y="4709160"/>
            <a:ext cx="468172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5B6670"/>
                </a:solidFill>
              </a:rPr>
              <a:t>Reducir volumen, ordenar sitio y dar salida valorizada al material.</a:t>
            </a:r>
            <a:endParaRPr lang="en-US" sz="940" dirty="0"/>
          </a:p>
        </p:txBody>
      </p:sp>
      <p:pic>
        <p:nvPicPr>
          <p:cNvPr id="25" name="Image 0" descr="/mnt/data/teravive_machinery_stri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5367528"/>
            <a:ext cx="10835640" cy="667512"/>
          </a:xfrm>
          <a:prstGeom prst="rect">
            <a:avLst/>
          </a:prstGeom>
        </p:spPr>
      </p:pic>
      <p:sp>
        <p:nvSpPr>
          <p:cNvPr id="26" name="Shape 23"/>
          <p:cNvSpPr/>
          <p:nvPr/>
        </p:nvSpPr>
        <p:spPr>
          <a:xfrm>
            <a:off x="841248" y="5394960"/>
            <a:ext cx="10698480" cy="594360"/>
          </a:xfrm>
          <a:prstGeom prst="roundRect">
            <a:avLst>
              <a:gd name="adj" fmla="val 18462"/>
            </a:avLst>
          </a:prstGeom>
          <a:solidFill>
            <a:srgbClr val="002A3A">
              <a:alpha val="95000"/>
            </a:srgbClr>
          </a:solidFill>
          <a:ln w="12700">
            <a:solidFill>
              <a:srgbClr val="002A3A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1042416" y="5596128"/>
            <a:ext cx="10287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La venta inicial puede ser equipo, servicio, operación o diagnóstico. El objetivo es convertir el problema del cliente en un proyecto medible.</a:t>
            </a:r>
            <a:endParaRPr lang="en-US" sz="1200" dirty="0"/>
          </a:p>
        </p:txBody>
      </p:sp>
      <p:sp>
        <p:nvSpPr>
          <p:cNvPr id="28" name="Shape 25"/>
          <p:cNvSpPr/>
          <p:nvPr/>
        </p:nvSpPr>
        <p:spPr>
          <a:xfrm>
            <a:off x="658368" y="6254496"/>
            <a:ext cx="10881360" cy="0"/>
          </a:xfrm>
          <a:prstGeom prst="line">
            <a:avLst/>
          </a:prstGeom>
          <a:noFill/>
          <a:ln w="8890">
            <a:solidFill>
              <a:srgbClr val="DDE5E8">
                <a:alpha val="75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502920" y="6455664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Teravive México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7818120" y="6455664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info@teravive.com.mx  •  +1 951 310 2248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D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66928"/>
            <a:ext cx="5394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39A96B"/>
                </a:solidFill>
              </a:rPr>
              <a:t>MODELO OPERATIVO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850392"/>
            <a:ext cx="68122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2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 diagnóstico a resultados documentados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76656" y="1700784"/>
            <a:ext cx="6858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30" dirty="0">
                <a:solidFill>
                  <a:srgbClr val="5B6670"/>
                </a:solidFill>
              </a:rPr>
              <a:t>Una ruta simple para convertir una oportunidad en proyecto ejecutable.</a:t>
            </a:r>
            <a:endParaRPr lang="en-US" sz="1230" dirty="0"/>
          </a:p>
        </p:txBody>
      </p:sp>
      <p:sp>
        <p:nvSpPr>
          <p:cNvPr id="5" name="Shape 3"/>
          <p:cNvSpPr/>
          <p:nvPr/>
        </p:nvSpPr>
        <p:spPr>
          <a:xfrm>
            <a:off x="841248" y="2542032"/>
            <a:ext cx="438912" cy="438912"/>
          </a:xfrm>
          <a:prstGeom prst="ellipse">
            <a:avLst/>
          </a:prstGeom>
          <a:solidFill>
            <a:srgbClr val="002A3A"/>
          </a:solidFill>
          <a:ln w="12700">
            <a:solidFill>
              <a:srgbClr val="002A3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" y="2665476"/>
            <a:ext cx="42976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1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1463040" y="2642616"/>
            <a:ext cx="1828800" cy="201168"/>
          </a:xfrm>
          <a:prstGeom prst="chevron">
            <a:avLst/>
          </a:prstGeom>
          <a:solidFill>
            <a:srgbClr val="DDE5E8">
              <a:alpha val="70000"/>
            </a:srgbClr>
          </a:solidFill>
          <a:ln w="12700">
            <a:solidFill>
              <a:srgbClr val="DDE5E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41248" y="3200400"/>
            <a:ext cx="2377440" cy="1600200"/>
          </a:xfrm>
          <a:prstGeom prst="roundRect">
            <a:avLst>
              <a:gd name="adj" fmla="val 10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24128" y="3456432"/>
            <a:ext cx="19751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02A3A"/>
                </a:solidFill>
              </a:rPr>
              <a:t>Diagnóstico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24128" y="3886200"/>
            <a:ext cx="197510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70" dirty="0">
                <a:solidFill>
                  <a:srgbClr val="5B6670"/>
                </a:solidFill>
              </a:rPr>
              <a:t>Volumen, material, sitio, logística, energía y restricciones.</a:t>
            </a:r>
            <a:endParaRPr lang="en-US" sz="970" dirty="0"/>
          </a:p>
        </p:txBody>
      </p:sp>
      <p:sp>
        <p:nvSpPr>
          <p:cNvPr id="11" name="Shape 9"/>
          <p:cNvSpPr/>
          <p:nvPr/>
        </p:nvSpPr>
        <p:spPr>
          <a:xfrm>
            <a:off x="3621024" y="2542032"/>
            <a:ext cx="438912" cy="438912"/>
          </a:xfrm>
          <a:prstGeom prst="ellipse">
            <a:avLst/>
          </a:prstGeom>
          <a:solidFill>
            <a:srgbClr val="39A96B"/>
          </a:solidFill>
          <a:ln w="12700">
            <a:solidFill>
              <a:srgbClr val="39A96B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25596" y="2665476"/>
            <a:ext cx="42976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2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242816" y="2642616"/>
            <a:ext cx="1828800" cy="201168"/>
          </a:xfrm>
          <a:prstGeom prst="chevron">
            <a:avLst/>
          </a:prstGeom>
          <a:solidFill>
            <a:srgbClr val="DDE5E8">
              <a:alpha val="70000"/>
            </a:srgbClr>
          </a:solidFill>
          <a:ln w="12700">
            <a:solidFill>
              <a:srgbClr val="DDE5E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21024" y="3200400"/>
            <a:ext cx="2377440" cy="1600200"/>
          </a:xfrm>
          <a:prstGeom prst="roundRect">
            <a:avLst>
              <a:gd name="adj" fmla="val 10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803904" y="3456432"/>
            <a:ext cx="19751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02A3A"/>
                </a:solidFill>
              </a:rPr>
              <a:t>Ingeniería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803904" y="3886200"/>
            <a:ext cx="197510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70" dirty="0">
                <a:solidFill>
                  <a:srgbClr val="5B6670"/>
                </a:solidFill>
              </a:rPr>
              <a:t>Layout, flujo de proceso, equipo, consumos y seguridad.</a:t>
            </a:r>
            <a:endParaRPr lang="en-US" sz="970" dirty="0"/>
          </a:p>
        </p:txBody>
      </p:sp>
      <p:sp>
        <p:nvSpPr>
          <p:cNvPr id="17" name="Shape 15"/>
          <p:cNvSpPr/>
          <p:nvPr/>
        </p:nvSpPr>
        <p:spPr>
          <a:xfrm>
            <a:off x="6400800" y="2542032"/>
            <a:ext cx="438912" cy="438912"/>
          </a:xfrm>
          <a:prstGeom prst="ellipse">
            <a:avLst/>
          </a:prstGeom>
          <a:solidFill>
            <a:srgbClr val="002A3A"/>
          </a:solidFill>
          <a:ln w="12700">
            <a:solidFill>
              <a:srgbClr val="002A3A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5372" y="2665476"/>
            <a:ext cx="42976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3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7022592" y="2642616"/>
            <a:ext cx="1828800" cy="201168"/>
          </a:xfrm>
          <a:prstGeom prst="chevron">
            <a:avLst/>
          </a:prstGeom>
          <a:solidFill>
            <a:srgbClr val="DDE5E8">
              <a:alpha val="70000"/>
            </a:srgbClr>
          </a:solidFill>
          <a:ln w="12700">
            <a:solidFill>
              <a:srgbClr val="DDE5E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400800" y="3200400"/>
            <a:ext cx="2377440" cy="1600200"/>
          </a:xfrm>
          <a:prstGeom prst="roundRect">
            <a:avLst>
              <a:gd name="adj" fmla="val 10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0" y="3456432"/>
            <a:ext cx="19751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02A3A"/>
                </a:solidFill>
              </a:rPr>
              <a:t>Instalación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583680" y="3886200"/>
            <a:ext cx="197510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70" dirty="0">
                <a:solidFill>
                  <a:srgbClr val="5B6670"/>
                </a:solidFill>
              </a:rPr>
              <a:t>Montaje, pruebas, capacitación y liberación de arranque.</a:t>
            </a:r>
            <a:endParaRPr lang="en-US" sz="970" dirty="0"/>
          </a:p>
        </p:txBody>
      </p:sp>
      <p:sp>
        <p:nvSpPr>
          <p:cNvPr id="23" name="Shape 21"/>
          <p:cNvSpPr/>
          <p:nvPr/>
        </p:nvSpPr>
        <p:spPr>
          <a:xfrm>
            <a:off x="9180576" y="2542032"/>
            <a:ext cx="438912" cy="438912"/>
          </a:xfrm>
          <a:prstGeom prst="ellipse">
            <a:avLst/>
          </a:prstGeom>
          <a:solidFill>
            <a:srgbClr val="39A96B"/>
          </a:solidFill>
          <a:ln w="12700">
            <a:solidFill>
              <a:srgbClr val="39A96B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185148" y="2665476"/>
            <a:ext cx="42976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4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9180576" y="3200400"/>
            <a:ext cx="2377440" cy="1600200"/>
          </a:xfrm>
          <a:prstGeom prst="roundRect">
            <a:avLst>
              <a:gd name="adj" fmla="val 10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363456" y="3456432"/>
            <a:ext cx="19751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02A3A"/>
                </a:solidFill>
              </a:rPr>
              <a:t>Operación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9363456" y="3886200"/>
            <a:ext cx="197510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70" dirty="0">
                <a:solidFill>
                  <a:srgbClr val="5B6670"/>
                </a:solidFill>
              </a:rPr>
              <a:t>Producción, O&amp;M, despacho, KPIs y mejora continua.</a:t>
            </a:r>
            <a:endParaRPr lang="en-US" sz="970" dirty="0"/>
          </a:p>
        </p:txBody>
      </p:sp>
      <p:sp>
        <p:nvSpPr>
          <p:cNvPr id="28" name="Text 26"/>
          <p:cNvSpPr/>
          <p:nvPr/>
        </p:nvSpPr>
        <p:spPr>
          <a:xfrm>
            <a:off x="914400" y="5358384"/>
            <a:ext cx="9966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5B7F"/>
                </a:solidFill>
              </a:rPr>
              <a:t>Diseñar el proceso comercial con etapas claras aumenta confianza y reduce fricción técnica en la compra.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58368" y="6254496"/>
            <a:ext cx="10881360" cy="0"/>
          </a:xfrm>
          <a:prstGeom prst="line">
            <a:avLst/>
          </a:prstGeom>
          <a:noFill/>
          <a:ln w="8890">
            <a:solidFill>
              <a:srgbClr val="DDE5E8">
                <a:alpha val="75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02920" y="6455664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Teravive México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7818120" y="6455664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info@teravive.com.mx  •  +1 951 310 2248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66928"/>
            <a:ext cx="5394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39A96B"/>
                </a:solidFill>
              </a:rPr>
              <a:t>TRAZABILIDAD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658368" y="850392"/>
            <a:ext cx="68122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2A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 documentación convierte operación en confianza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76656" y="1700784"/>
            <a:ext cx="6858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30" dirty="0">
                <a:solidFill>
                  <a:srgbClr val="5B6670"/>
                </a:solidFill>
              </a:rPr>
              <a:t>Para clientes industriales y autoridades, la evidencia puede ser tan importante como el proceso.</a:t>
            </a:r>
            <a:endParaRPr lang="en-US" sz="1230" dirty="0"/>
          </a:p>
        </p:txBody>
      </p:sp>
      <p:sp>
        <p:nvSpPr>
          <p:cNvPr id="5" name="Shape 3"/>
          <p:cNvSpPr/>
          <p:nvPr/>
        </p:nvSpPr>
        <p:spPr>
          <a:xfrm>
            <a:off x="777240" y="2240280"/>
            <a:ext cx="3383280" cy="2880360"/>
          </a:xfrm>
          <a:prstGeom prst="roundRect">
            <a:avLst>
              <a:gd name="adj" fmla="val 7619"/>
            </a:avLst>
          </a:prstGeom>
          <a:solidFill>
            <a:srgbClr val="002A3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2615184"/>
            <a:ext cx="2788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Sistema documental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051560" y="3136392"/>
            <a:ext cx="2697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FFFFFF">
                    <a:alpha val="92000"/>
                  </a:srgbClr>
                </a:solidFill>
              </a:rPr>
              <a:t>Registros, bitácoras, evidencias, KPIs y control de entregables para proyectos operativos.</a:t>
            </a:r>
            <a:endParaRPr lang="en-US" sz="1240" dirty="0"/>
          </a:p>
        </p:txBody>
      </p:sp>
      <p:sp>
        <p:nvSpPr>
          <p:cNvPr id="8" name="Shape 6"/>
          <p:cNvSpPr/>
          <p:nvPr/>
        </p:nvSpPr>
        <p:spPr>
          <a:xfrm>
            <a:off x="1051560" y="4297680"/>
            <a:ext cx="1417320" cy="292608"/>
          </a:xfrm>
          <a:prstGeom prst="roundRect">
            <a:avLst>
              <a:gd name="adj" fmla="val 43750"/>
            </a:avLst>
          </a:prstGeom>
          <a:solidFill>
            <a:srgbClr val="F59E0B">
              <a:alpha val="12000"/>
            </a:srgbClr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06424" y="4366260"/>
            <a:ext cx="1307592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F59E0B"/>
                </a:solidFill>
              </a:rPr>
              <a:t>AUDIT-READY</a:t>
            </a:r>
            <a:endParaRPr lang="en-US" sz="760" dirty="0"/>
          </a:p>
        </p:txBody>
      </p:sp>
      <p:sp>
        <p:nvSpPr>
          <p:cNvPr id="10" name="Shape 8"/>
          <p:cNvSpPr/>
          <p:nvPr/>
        </p:nvSpPr>
        <p:spPr>
          <a:xfrm>
            <a:off x="4617720" y="2240280"/>
            <a:ext cx="2971800" cy="1133856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82312" y="244144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02A3A"/>
                </a:solidFill>
              </a:rPr>
              <a:t>Operación diaria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782312" y="2743200"/>
            <a:ext cx="264261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5B6670"/>
                </a:solidFill>
              </a:rPr>
              <a:t>Producción, inventario, calidad y despacho</a:t>
            </a:r>
            <a:endParaRPr lang="en-US" sz="940" dirty="0"/>
          </a:p>
        </p:txBody>
      </p:sp>
      <p:sp>
        <p:nvSpPr>
          <p:cNvPr id="13" name="Shape 11"/>
          <p:cNvSpPr/>
          <p:nvPr/>
        </p:nvSpPr>
        <p:spPr>
          <a:xfrm>
            <a:off x="7955280" y="2240280"/>
            <a:ext cx="2971800" cy="1133856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119872" y="2441448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02A3A"/>
                </a:solidFill>
              </a:rPr>
              <a:t>HSE y permisos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119872" y="2743200"/>
            <a:ext cx="264261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5B6670"/>
                </a:solidFill>
              </a:rPr>
              <a:t>Inspecciones, incidentes, controles y evidencias</a:t>
            </a:r>
            <a:endParaRPr lang="en-US" sz="940" dirty="0"/>
          </a:p>
        </p:txBody>
      </p:sp>
      <p:sp>
        <p:nvSpPr>
          <p:cNvPr id="16" name="Shape 14"/>
          <p:cNvSpPr/>
          <p:nvPr/>
        </p:nvSpPr>
        <p:spPr>
          <a:xfrm>
            <a:off x="4617720" y="3721608"/>
            <a:ext cx="2971800" cy="1133856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82312" y="3922776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02A3A"/>
                </a:solidFill>
              </a:rPr>
              <a:t>Mantenimiento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782312" y="4224528"/>
            <a:ext cx="264261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5B6670"/>
                </a:solidFill>
              </a:rPr>
              <a:t>Preventivo, correctivo, refacciones y backlog</a:t>
            </a:r>
            <a:endParaRPr lang="en-US" sz="940" dirty="0"/>
          </a:p>
        </p:txBody>
      </p:sp>
      <p:sp>
        <p:nvSpPr>
          <p:cNvPr id="19" name="Shape 17"/>
          <p:cNvSpPr/>
          <p:nvPr/>
        </p:nvSpPr>
        <p:spPr>
          <a:xfrm>
            <a:off x="7955280" y="3721608"/>
            <a:ext cx="2971800" cy="1133856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119872" y="3922776"/>
            <a:ext cx="2642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02A3A"/>
                </a:solidFill>
              </a:rPr>
              <a:t>KPIs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119872" y="4224528"/>
            <a:ext cx="264261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40" dirty="0">
                <a:solidFill>
                  <a:srgbClr val="5B6670"/>
                </a:solidFill>
              </a:rPr>
              <a:t>Reportes semanales, mensuales y conciliación de toneladas</a:t>
            </a:r>
            <a:endParaRPr lang="en-US" sz="940" dirty="0"/>
          </a:p>
        </p:txBody>
      </p:sp>
      <p:sp>
        <p:nvSpPr>
          <p:cNvPr id="22" name="Shape 20"/>
          <p:cNvSpPr/>
          <p:nvPr/>
        </p:nvSpPr>
        <p:spPr>
          <a:xfrm>
            <a:off x="658368" y="6254496"/>
            <a:ext cx="10881360" cy="0"/>
          </a:xfrm>
          <a:prstGeom prst="line">
            <a:avLst/>
          </a:prstGeom>
          <a:noFill/>
          <a:ln w="8890">
            <a:solidFill>
              <a:srgbClr val="DDE5E8">
                <a:alpha val="75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6455664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Teravive México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7818120" y="6455664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6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info@teravive.com.mx  •  +1 951 310 2248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770</Words>
  <Application>Microsoft Office PowerPoint</Application>
  <PresentationFormat>Widescreen</PresentationFormat>
  <Paragraphs>139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Teravive México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Teravive México — Presentación Corporativa</dc:title>
  <dc:subject>Presentación corporativa Teravive México</dc:subject>
  <dc:creator>OpenAI</dc:creator>
  <cp:lastModifiedBy>Fernando Santillan Jr.</cp:lastModifiedBy>
  <cp:revision>2</cp:revision>
  <dcterms:created xsi:type="dcterms:W3CDTF">2026-07-01T20:02:56Z</dcterms:created>
  <dcterms:modified xsi:type="dcterms:W3CDTF">2026-07-02T17:34:04Z</dcterms:modified>
</cp:coreProperties>
</file>